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9"/>
  </p:notesMasterIdLst>
  <p:handoutMasterIdLst>
    <p:handoutMasterId r:id="rId20"/>
  </p:handoutMasterIdLst>
  <p:sldIdLst>
    <p:sldId id="257" r:id="rId7"/>
    <p:sldId id="259" r:id="rId8"/>
    <p:sldId id="268" r:id="rId9"/>
    <p:sldId id="276" r:id="rId10"/>
    <p:sldId id="269" r:id="rId11"/>
    <p:sldId id="272" r:id="rId12"/>
    <p:sldId id="273" r:id="rId13"/>
    <p:sldId id="277" r:id="rId14"/>
    <p:sldId id="278" r:id="rId15"/>
    <p:sldId id="264" r:id="rId16"/>
    <p:sldId id="267" r:id="rId17"/>
    <p:sldId id="271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golian Baiti" panose="03000500000000000000" pitchFamily="66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47" d="100"/>
          <a:sy n="147" d="100"/>
        </p:scale>
        <p:origin x="2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Briefer’s Rank Name</a:t>
            </a:r>
          </a:p>
          <a:p>
            <a:pPr lvl="0"/>
            <a:r>
              <a:rPr lang="en-US" dirty="0" smtClean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 smtClea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  <a:endParaRPr lang="en-US" sz="2900" b="1" ker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 smtClea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  <a:endParaRPr lang="en-US" sz="2900" b="1" ker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 smtClea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  <a:endParaRPr lang="en-US" sz="2900" b="1" ker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8/15/2018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8/15/2018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2060"/>
                </a:solidFill>
              </a:rPr>
              <a:t>The </a:t>
            </a:r>
            <a:r>
              <a:rPr lang="en-US" sz="1000" b="1" dirty="0">
                <a:solidFill>
                  <a:srgbClr val="002060"/>
                </a:solidFill>
              </a:rPr>
              <a:t>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 smtClean="0">
                <a:solidFill>
                  <a:srgbClr val="002060"/>
                </a:solidFill>
              </a:rPr>
              <a:t>Fly – Fight – Win in Air, Space, and Cyberspace</a:t>
            </a:r>
            <a:endParaRPr lang="en-US" sz="1000" b="1" i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Baseline v1.0 – produced by AU HQ in 2014</a:t>
            </a:r>
          </a:p>
          <a:p>
            <a:pPr lvl="1"/>
            <a:r>
              <a:rPr lang="en-US" dirty="0" smtClean="0"/>
              <a:t>V1.1 – reformatted new AU template to use correct PowerPoint template options, corrected Spaatz template for aspect ratio, converted to .POTX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The Road Ahead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(insert 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a moment to practice.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Fill out a worksheet for one of you’re your improvement areas</a:t>
            </a:r>
          </a:p>
          <a:p>
            <a:pPr lvl="1"/>
            <a:r>
              <a:rPr lang="en-US" dirty="0" smtClean="0"/>
              <a:t>It doesn’t have to be perfect – just get ideas down on paper</a:t>
            </a:r>
          </a:p>
          <a:p>
            <a:pPr lvl="1"/>
            <a:r>
              <a:rPr lang="en-US" dirty="0" smtClean="0"/>
              <a:t>Share your inputs</a:t>
            </a:r>
          </a:p>
          <a:p>
            <a:pPr lvl="1"/>
            <a:r>
              <a:rPr lang="en-US" dirty="0" smtClean="0"/>
              <a:t>Gain insight from your peers</a:t>
            </a:r>
            <a:endParaRPr lang="en-US" dirty="0" smtClean="0"/>
          </a:p>
          <a:p>
            <a:pPr marL="57136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dirty="0"/>
              <a:t>Five (5) minutes – 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Graduate from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must build your own </a:t>
            </a:r>
          </a:p>
          <a:p>
            <a:pPr marL="0" indent="0" algn="ctr">
              <a:buNone/>
            </a:pPr>
            <a:r>
              <a:rPr lang="en-US" b="1" i="1" dirty="0" smtClean="0"/>
              <a:t>Professional Development Plan</a:t>
            </a:r>
          </a:p>
          <a:p>
            <a:pPr marL="0" indent="0" algn="ctr">
              <a:buNone/>
            </a:pPr>
            <a:endParaRPr lang="en-US" sz="1200" dirty="0" smtClean="0"/>
          </a:p>
          <a:p>
            <a:r>
              <a:rPr lang="en-US" dirty="0" err="1" smtClean="0"/>
              <a:t>Thise</a:t>
            </a:r>
            <a:r>
              <a:rPr lang="en-US" dirty="0" smtClean="0"/>
              <a:t> plan…</a:t>
            </a:r>
          </a:p>
          <a:p>
            <a:pPr lvl="1"/>
            <a:r>
              <a:rPr lang="en-US" dirty="0"/>
              <a:t>builds on the content of each leadership lesson,</a:t>
            </a:r>
          </a:p>
          <a:p>
            <a:pPr lvl="1"/>
            <a:r>
              <a:rPr lang="en-US" dirty="0"/>
              <a:t>helps you plan to improve your leadership strengths, and </a:t>
            </a:r>
          </a:p>
          <a:p>
            <a:pPr lvl="1"/>
            <a:r>
              <a:rPr lang="en-US" dirty="0"/>
              <a:t>provides an opportunity for feedback and mentoring. </a:t>
            </a:r>
          </a:p>
          <a:p>
            <a:pPr lvl="3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graduate, you MUST brief </a:t>
            </a:r>
            <a:br>
              <a:rPr lang="en-US" dirty="0" smtClean="0"/>
            </a:br>
            <a:r>
              <a:rPr lang="en-US" dirty="0" smtClean="0"/>
              <a:t>your commander (or equivalent) on your plan.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End-of-Course Survey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Thank you for your feedback!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the end of this lesson, you will be able to: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Interpret </a:t>
            </a:r>
            <a:r>
              <a:rPr lang="en-US" dirty="0"/>
              <a:t>self-assessment results to identify development needs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Plan </a:t>
            </a:r>
            <a:r>
              <a:rPr lang="en-US" dirty="0"/>
              <a:t>for self-development using an abilities-knowledge-experience approach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Develop </a:t>
            </a:r>
            <a:r>
              <a:rPr lang="en-US" dirty="0"/>
              <a:t>a Professional Development Plan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Review your self-assessment worksheets</a:t>
            </a:r>
          </a:p>
          <a:p>
            <a:r>
              <a:rPr lang="en-US" dirty="0" smtClean="0"/>
              <a:t>Also consider the lessons in the course without a self-assessment</a:t>
            </a:r>
          </a:p>
          <a:p>
            <a:pPr marL="0" indent="0" algn="ctr">
              <a:buNone/>
            </a:pPr>
            <a:r>
              <a:rPr lang="en-US" sz="1400" dirty="0" smtClean="0"/>
              <a:t>	</a:t>
            </a:r>
          </a:p>
          <a:p>
            <a:pPr marL="0" indent="0" algn="ctr">
              <a:buNone/>
            </a:pPr>
            <a:r>
              <a:rPr lang="en-US" sz="3200" dirty="0" smtClean="0"/>
              <a:t>Which three (or four) areas, if I improve, will yield my biggest results?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Record your answers on the </a:t>
            </a:r>
            <a:r>
              <a:rPr lang="en-US" i="1" dirty="0" smtClean="0"/>
              <a:t>Development Priorities Worksheet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 smtClean="0"/>
              <a:t>Five (5) minutes – 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your small groups, answer the following questions:</a:t>
            </a:r>
          </a:p>
          <a:p>
            <a:pPr marL="0" indent="0" algn="ctr">
              <a:buNone/>
            </a:pPr>
            <a:r>
              <a:rPr lang="en-US" sz="1400" dirty="0" smtClean="0"/>
              <a:t>	</a:t>
            </a:r>
          </a:p>
          <a:p>
            <a:pPr marL="0" indent="0" algn="ctr">
              <a:buNone/>
            </a:pPr>
            <a:r>
              <a:rPr lang="en-US" sz="3200" dirty="0" smtClean="0"/>
              <a:t>What do you need to work on?</a:t>
            </a:r>
          </a:p>
          <a:p>
            <a:pPr marL="0" indent="0" algn="ctr">
              <a:buNone/>
            </a:pPr>
            <a:r>
              <a:rPr lang="en-US" sz="3200" dirty="0" smtClean="0"/>
              <a:t>Why?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Expand your answers on the </a:t>
            </a:r>
            <a:r>
              <a:rPr lang="en-US" i="1" dirty="0" smtClean="0"/>
              <a:t>Development Priorities Worksheet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 smtClean="0"/>
              <a:t>Five (5) minutes – be prepared to </a:t>
            </a:r>
            <a:r>
              <a:rPr lang="en-US" dirty="0" err="1" smtClean="0"/>
              <a:t>outbrief</a:t>
            </a:r>
            <a:r>
              <a:rPr lang="en-US" dirty="0" smtClean="0"/>
              <a:t> common areas</a:t>
            </a:r>
          </a:p>
        </p:txBody>
      </p:sp>
    </p:spTree>
    <p:extLst>
      <p:ext uri="{BB962C8B-B14F-4D97-AF65-F5344CB8AC3E}">
        <p14:creationId xmlns:p14="http://schemas.microsoft.com/office/powerpoint/2010/main" val="42518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What did you learn?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Are there any common themes or skills in your groups?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How can you get better?</a:t>
            </a:r>
          </a:p>
          <a:p>
            <a:pPr marL="0" indent="0" algn="ctr">
              <a:buNone/>
            </a:pP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1302" y="1067679"/>
            <a:ext cx="3665500" cy="38419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Focus on:</a:t>
            </a:r>
          </a:p>
          <a:p>
            <a:pPr lvl="4"/>
            <a:endParaRPr lang="en-US" sz="2900" dirty="0" smtClean="0"/>
          </a:p>
          <a:p>
            <a:r>
              <a:rPr lang="en-US" sz="3600" dirty="0" smtClean="0"/>
              <a:t>Abilities</a:t>
            </a:r>
          </a:p>
          <a:p>
            <a:r>
              <a:rPr lang="en-US" sz="3600" dirty="0" smtClean="0"/>
              <a:t>Knowledge</a:t>
            </a:r>
          </a:p>
          <a:p>
            <a:r>
              <a:rPr lang="en-US" sz="3600" dirty="0" smtClean="0"/>
              <a:t>Experience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Personal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532615" cy="3841972"/>
          </a:xfrm>
        </p:spPr>
        <p:txBody>
          <a:bodyPr/>
          <a:lstStyle/>
          <a:p>
            <a:r>
              <a:rPr lang="en-US" dirty="0" smtClean="0"/>
              <a:t>The Front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Identifying </a:t>
            </a:r>
            <a:r>
              <a:rPr lang="en-US" dirty="0" smtClean="0">
                <a:sym typeface="Wingdings" panose="05000000000000000000" pitchFamily="2" charset="2"/>
              </a:rPr>
              <a:t>Needs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Fill in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Desired area of </a:t>
            </a:r>
            <a:r>
              <a:rPr lang="en-US" dirty="0" smtClean="0">
                <a:sym typeface="Wingdings" panose="05000000000000000000" pitchFamily="2" charset="2"/>
              </a:rPr>
              <a:t>improvement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ationale </a:t>
            </a:r>
            <a:r>
              <a:rPr lang="en-US" dirty="0" smtClean="0">
                <a:sym typeface="Wingdings" panose="05000000000000000000" pitchFamily="2" charset="2"/>
              </a:rPr>
              <a:t>for wanting to improve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Personal Development </a:t>
            </a:r>
            <a:r>
              <a:rPr lang="en-US" dirty="0" smtClean="0"/>
              <a:t>Worksheet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82" y="1193702"/>
            <a:ext cx="2872903" cy="3715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5933872" y="1738009"/>
            <a:ext cx="2704290" cy="920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388362" y="2198452"/>
            <a:ext cx="1545510" cy="790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532615" cy="3841972"/>
          </a:xfrm>
        </p:spPr>
        <p:txBody>
          <a:bodyPr/>
          <a:lstStyle/>
          <a:p>
            <a:r>
              <a:rPr lang="en-US" dirty="0" smtClean="0"/>
              <a:t>The Front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Identifying </a:t>
            </a:r>
            <a:r>
              <a:rPr lang="en-US" dirty="0" smtClean="0">
                <a:sym typeface="Wingdings" panose="05000000000000000000" pitchFamily="2" charset="2"/>
              </a:rPr>
              <a:t>Needs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Fill </a:t>
            </a:r>
            <a:r>
              <a:rPr lang="en-US" dirty="0" smtClean="0">
                <a:sym typeface="Wingdings" panose="05000000000000000000" pitchFamily="2" charset="2"/>
              </a:rPr>
              <a:t>in </a:t>
            </a:r>
            <a:r>
              <a:rPr lang="en-US" i="1" dirty="0" smtClean="0">
                <a:sym typeface="Wingdings" panose="05000000000000000000" pitchFamily="2" charset="2"/>
              </a:rPr>
              <a:t>what you need to do</a:t>
            </a:r>
            <a:endParaRPr lang="en-US" i="1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Abilities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Knowledge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Experience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57136" indent="0" algn="ctr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Use the questions in each area to guide your answers and define your goals for improvement.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Personal Development Worksheet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82" y="1193702"/>
            <a:ext cx="2872903" cy="3715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cxnSp>
        <p:nvCxnSpPr>
          <p:cNvPr id="8" name="Straight Arrow Connector 7"/>
          <p:cNvCxnSpPr>
            <a:stCxn id="12" idx="1"/>
          </p:cNvCxnSpPr>
          <p:nvPr/>
        </p:nvCxnSpPr>
        <p:spPr>
          <a:xfrm>
            <a:off x="2730230" y="3206885"/>
            <a:ext cx="3203642" cy="398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33872" y="2613499"/>
            <a:ext cx="2704290" cy="198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2425430" y="2756170"/>
            <a:ext cx="304800" cy="9014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84" y="1193701"/>
            <a:ext cx="2871601" cy="371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532615" cy="38419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Back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Planning for Success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Consider what you need to succeed…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Resources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Learning (formal/informal)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Time</a:t>
            </a:r>
          </a:p>
          <a:p>
            <a:pPr marL="57136" indent="0" algn="ctr">
              <a:buNone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57136" indent="0" algn="ctr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Use these prompts to define resources needed AND help you advocate successfully for training, funding, or time!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Personal Development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33872" y="1945529"/>
            <a:ext cx="2704290" cy="263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1"/>
            <a:endCxn id="7" idx="1"/>
          </p:cNvCxnSpPr>
          <p:nvPr/>
        </p:nvCxnSpPr>
        <p:spPr>
          <a:xfrm>
            <a:off x="4189383" y="3206885"/>
            <a:ext cx="1744489" cy="58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3884583" y="2756170"/>
            <a:ext cx="304800" cy="9014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D01003-3967-49B7-821D-A9BC90334EB0}"/>
</file>

<file path=customXml/itemProps2.xml><?xml version="1.0" encoding="utf-8"?>
<ds:datastoreItem xmlns:ds="http://schemas.openxmlformats.org/officeDocument/2006/customXml" ds:itemID="{9901986F-FFE2-4F76-8FBE-38A705AF7A32}"/>
</file>

<file path=customXml/itemProps3.xml><?xml version="1.0" encoding="utf-8"?>
<ds:datastoreItem xmlns:ds="http://schemas.openxmlformats.org/officeDocument/2006/customXml" ds:itemID="{93C1EABF-1AF4-4C45-BA9F-8860E6F4B905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315</Words>
  <Application>Microsoft Office PowerPoint</Application>
  <PresentationFormat>On-screen Show (16:9)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Wingdings</vt:lpstr>
      <vt:lpstr>Calibri Light</vt:lpstr>
      <vt:lpstr>Mongolian Baiti</vt:lpstr>
      <vt:lpstr>Times New Roman</vt:lpstr>
      <vt:lpstr>Times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The Road Ahead</vt:lpstr>
      <vt:lpstr>Objectives</vt:lpstr>
      <vt:lpstr>Prioritizing Development</vt:lpstr>
      <vt:lpstr>Small Group Discussion</vt:lpstr>
      <vt:lpstr>Large Group Discussion</vt:lpstr>
      <vt:lpstr>Planning for Personal Development</vt:lpstr>
      <vt:lpstr>The Personal Development Worksheet</vt:lpstr>
      <vt:lpstr>The Personal Development Worksheet</vt:lpstr>
      <vt:lpstr>The Personal Development Worksheet</vt:lpstr>
      <vt:lpstr>Small Group Activity</vt:lpstr>
      <vt:lpstr>How to Graduate from this Course</vt:lpstr>
      <vt:lpstr>End-of-Course Survey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2018-08-15T23:41:59Z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0x0101007AEA15A561888C4191BBD2D4FDF49D90</vt:lpwstr>
  </property>
</Properties>
</file>